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79" r:id="rId4"/>
    <p:sldId id="322" r:id="rId5"/>
    <p:sldId id="323" r:id="rId6"/>
    <p:sldId id="328" r:id="rId7"/>
    <p:sldId id="324" r:id="rId8"/>
    <p:sldId id="327" r:id="rId9"/>
    <p:sldId id="325" r:id="rId10"/>
    <p:sldId id="329" r:id="rId11"/>
    <p:sldId id="326" r:id="rId12"/>
    <p:sldId id="319" r:id="rId13"/>
    <p:sldId id="320" r:id="rId14"/>
    <p:sldId id="321" r:id="rId15"/>
    <p:sldId id="311" r:id="rId16"/>
    <p:sldId id="277" r:id="rId17"/>
    <p:sldId id="318" r:id="rId18"/>
    <p:sldId id="317" r:id="rId19"/>
    <p:sldId id="31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2" d="100"/>
          <a:sy n="82" d="100"/>
        </p:scale>
        <p:origin x="11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BCAC-69C0-474A-8C72-33C31E5BE219}"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2D14A-4F89-437E-B0B5-628632202710}" type="slidenum">
              <a:rPr lang="en-US" smtClean="0"/>
              <a:t>‹#›</a:t>
            </a:fld>
            <a:endParaRPr lang="en-US"/>
          </a:p>
        </p:txBody>
      </p:sp>
    </p:spTree>
    <p:extLst>
      <p:ext uri="{BB962C8B-B14F-4D97-AF65-F5344CB8AC3E}">
        <p14:creationId xmlns:p14="http://schemas.microsoft.com/office/powerpoint/2010/main" val="35772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4AF600-FD88-4206-B796-C4C2F19145D5}"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003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26970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7132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7017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F600-FD88-4206-B796-C4C2F19145D5}"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7049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AF600-FD88-4206-B796-C4C2F19145D5}"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6181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AF600-FD88-4206-B796-C4C2F19145D5}"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32309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AF600-FD88-4206-B796-C4C2F19145D5}"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87951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F600-FD88-4206-B796-C4C2F19145D5}"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59701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8441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6087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AF600-FD88-4206-B796-C4C2F19145D5}" type="datetimeFigureOut">
              <a:rPr lang="en-US" smtClean="0"/>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6456B-4E98-49F3-851D-A088FB51D965}" type="slidenum">
              <a:rPr lang="en-US" smtClean="0"/>
              <a:t>‹#›</a:t>
            </a:fld>
            <a:endParaRPr lang="en-US"/>
          </a:p>
        </p:txBody>
      </p:sp>
    </p:spTree>
    <p:extLst>
      <p:ext uri="{BB962C8B-B14F-4D97-AF65-F5344CB8AC3E}">
        <p14:creationId xmlns:p14="http://schemas.microsoft.com/office/powerpoint/2010/main" val="124704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5568069"/>
            <a:ext cx="4343400" cy="1415772"/>
          </a:xfrm>
          <a:prstGeom prst="rect">
            <a:avLst/>
          </a:prstGeom>
          <a:noFill/>
        </p:spPr>
        <p:txBody>
          <a:bodyPr wrap="square" rtlCol="0">
            <a:spAutoFit/>
          </a:bodyPr>
          <a:lstStyle/>
          <a:p>
            <a:pPr algn="ctr"/>
            <a:r>
              <a:rPr lang="en-US" sz="3200" b="1" i="1" dirty="0"/>
              <a:t>Old Testament Survey</a:t>
            </a:r>
          </a:p>
          <a:p>
            <a:pPr algn="ctr"/>
            <a:endParaRPr lang="en-US" dirty="0"/>
          </a:p>
          <a:p>
            <a:pPr algn="ctr"/>
            <a:r>
              <a:rPr lang="en-US" b="1" i="1" dirty="0"/>
              <a:t>Lesson 1 – Overview of the Survey</a:t>
            </a:r>
          </a:p>
          <a:p>
            <a:endParaRPr lang="en-US" dirty="0"/>
          </a:p>
        </p:txBody>
      </p:sp>
      <p:pic>
        <p:nvPicPr>
          <p:cNvPr id="2" name="Picture 1">
            <a:extLst>
              <a:ext uri="{FF2B5EF4-FFF2-40B4-BE49-F238E27FC236}">
                <a16:creationId xmlns:a16="http://schemas.microsoft.com/office/drawing/2014/main" id="{CF98E475-F258-4EB8-89B6-D03A693E908A}"/>
              </a:ext>
            </a:extLst>
          </p:cNvPr>
          <p:cNvPicPr>
            <a:picLocks noChangeAspect="1"/>
          </p:cNvPicPr>
          <p:nvPr/>
        </p:nvPicPr>
        <p:blipFill>
          <a:blip r:embed="rId2"/>
          <a:stretch>
            <a:fillRect/>
          </a:stretch>
        </p:blipFill>
        <p:spPr>
          <a:xfrm>
            <a:off x="152400" y="71438"/>
            <a:ext cx="4343400" cy="2443162"/>
          </a:xfrm>
          <a:prstGeom prst="rect">
            <a:avLst/>
          </a:prstGeom>
        </p:spPr>
      </p:pic>
      <p:pic>
        <p:nvPicPr>
          <p:cNvPr id="7" name="Picture 6">
            <a:extLst>
              <a:ext uri="{FF2B5EF4-FFF2-40B4-BE49-F238E27FC236}">
                <a16:creationId xmlns:a16="http://schemas.microsoft.com/office/drawing/2014/main" id="{F8058F86-1CBA-4D17-9F0F-34E02503267D}"/>
              </a:ext>
            </a:extLst>
          </p:cNvPr>
          <p:cNvPicPr>
            <a:picLocks noChangeAspect="1"/>
          </p:cNvPicPr>
          <p:nvPr/>
        </p:nvPicPr>
        <p:blipFill>
          <a:blip r:embed="rId3"/>
          <a:stretch>
            <a:fillRect/>
          </a:stretch>
        </p:blipFill>
        <p:spPr>
          <a:xfrm>
            <a:off x="725471" y="2763642"/>
            <a:ext cx="3197258" cy="2555384"/>
          </a:xfrm>
          <a:prstGeom prst="rect">
            <a:avLst/>
          </a:prstGeom>
        </p:spPr>
      </p:pic>
      <p:pic>
        <p:nvPicPr>
          <p:cNvPr id="8" name="Picture 7">
            <a:extLst>
              <a:ext uri="{FF2B5EF4-FFF2-40B4-BE49-F238E27FC236}">
                <a16:creationId xmlns:a16="http://schemas.microsoft.com/office/drawing/2014/main" id="{80F3B681-DEF4-4CB1-8E59-B61873E288B7}"/>
              </a:ext>
            </a:extLst>
          </p:cNvPr>
          <p:cNvPicPr>
            <a:picLocks noChangeAspect="1"/>
          </p:cNvPicPr>
          <p:nvPr/>
        </p:nvPicPr>
        <p:blipFill>
          <a:blip r:embed="rId4"/>
          <a:stretch>
            <a:fillRect/>
          </a:stretch>
        </p:blipFill>
        <p:spPr>
          <a:xfrm>
            <a:off x="5445274" y="2763642"/>
            <a:ext cx="2758798" cy="2555384"/>
          </a:xfrm>
          <a:prstGeom prst="rect">
            <a:avLst/>
          </a:prstGeom>
        </p:spPr>
      </p:pic>
      <p:pic>
        <p:nvPicPr>
          <p:cNvPr id="9" name="Picture 8">
            <a:extLst>
              <a:ext uri="{FF2B5EF4-FFF2-40B4-BE49-F238E27FC236}">
                <a16:creationId xmlns:a16="http://schemas.microsoft.com/office/drawing/2014/main" id="{84580AD2-C8EC-4FAF-8769-0327C5C74599}"/>
              </a:ext>
            </a:extLst>
          </p:cNvPr>
          <p:cNvPicPr>
            <a:picLocks noChangeAspect="1"/>
          </p:cNvPicPr>
          <p:nvPr/>
        </p:nvPicPr>
        <p:blipFill>
          <a:blip r:embed="rId5"/>
          <a:stretch>
            <a:fillRect/>
          </a:stretch>
        </p:blipFill>
        <p:spPr>
          <a:xfrm>
            <a:off x="4648202" y="57296"/>
            <a:ext cx="4368540" cy="2457304"/>
          </a:xfrm>
          <a:prstGeom prst="rect">
            <a:avLst/>
          </a:prstGeom>
        </p:spPr>
      </p:pic>
    </p:spTree>
    <p:extLst>
      <p:ext uri="{BB962C8B-B14F-4D97-AF65-F5344CB8AC3E}">
        <p14:creationId xmlns:p14="http://schemas.microsoft.com/office/powerpoint/2010/main" val="24575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F9E5-FD61-484C-877A-4D365332F3D0}"/>
              </a:ext>
            </a:extLst>
          </p:cNvPr>
          <p:cNvSpPr>
            <a:spLocks noGrp="1"/>
          </p:cNvSpPr>
          <p:nvPr>
            <p:ph type="title"/>
          </p:nvPr>
        </p:nvSpPr>
        <p:spPr/>
        <p:txBody>
          <a:bodyPr/>
          <a:lstStyle/>
          <a:p>
            <a:r>
              <a:rPr lang="en-US" dirty="0"/>
              <a:t>Nature and Expectations of God</a:t>
            </a:r>
          </a:p>
        </p:txBody>
      </p:sp>
      <p:sp>
        <p:nvSpPr>
          <p:cNvPr id="3" name="Content Placeholder 2">
            <a:extLst>
              <a:ext uri="{FF2B5EF4-FFF2-40B4-BE49-F238E27FC236}">
                <a16:creationId xmlns:a16="http://schemas.microsoft.com/office/drawing/2014/main" id="{9BE5034C-AE3A-4862-BF82-009B6A21F83F}"/>
              </a:ext>
            </a:extLst>
          </p:cNvPr>
          <p:cNvSpPr>
            <a:spLocks noGrp="1"/>
          </p:cNvSpPr>
          <p:nvPr>
            <p:ph idx="1"/>
          </p:nvPr>
        </p:nvSpPr>
        <p:spPr/>
        <p:txBody>
          <a:bodyPr>
            <a:normAutofit fontScale="92500"/>
          </a:bodyPr>
          <a:lstStyle/>
          <a:p>
            <a:r>
              <a:rPr lang="en-US" dirty="0" err="1"/>
              <a:t>Deut</a:t>
            </a:r>
            <a:r>
              <a:rPr lang="en-US" dirty="0"/>
              <a:t> 6:5</a:t>
            </a:r>
          </a:p>
          <a:p>
            <a:pPr lvl="1"/>
            <a:r>
              <a:rPr lang="en-US" dirty="0"/>
              <a:t>“</a:t>
            </a:r>
            <a:r>
              <a:rPr lang="en-US" b="1" i="1" dirty="0">
                <a:solidFill>
                  <a:srgbClr val="00B0F0"/>
                </a:solidFill>
              </a:rPr>
              <a:t>You shall love the Lord your God will all your heart, with all your soul, and with all your strength</a:t>
            </a:r>
            <a:r>
              <a:rPr lang="en-US" dirty="0"/>
              <a:t>.”</a:t>
            </a:r>
          </a:p>
          <a:p>
            <a:r>
              <a:rPr lang="en-US" dirty="0"/>
              <a:t>Lev 19:18</a:t>
            </a:r>
          </a:p>
          <a:p>
            <a:pPr lvl="1"/>
            <a:r>
              <a:rPr lang="en-US" dirty="0"/>
              <a:t>“….</a:t>
            </a:r>
            <a:r>
              <a:rPr lang="en-US" b="1" i="1" dirty="0">
                <a:solidFill>
                  <a:srgbClr val="00B0F0"/>
                </a:solidFill>
              </a:rPr>
              <a:t>you shall love your neighbor as yourself</a:t>
            </a:r>
            <a:r>
              <a:rPr lang="en-US" dirty="0"/>
              <a:t>”</a:t>
            </a:r>
          </a:p>
          <a:p>
            <a:r>
              <a:rPr lang="en-US" dirty="0"/>
              <a:t>Micah 6:8</a:t>
            </a:r>
          </a:p>
          <a:p>
            <a:pPr lvl="1"/>
            <a:r>
              <a:rPr lang="en-US" dirty="0"/>
              <a:t>“He has shown you, O man, what is good; and what does the Lord require of you but to </a:t>
            </a:r>
            <a:r>
              <a:rPr lang="en-US" b="1" i="1" dirty="0">
                <a:solidFill>
                  <a:srgbClr val="00B0F0"/>
                </a:solidFill>
              </a:rPr>
              <a:t>do justly, to love mercy, and to walk humbly with your God</a:t>
            </a:r>
            <a:r>
              <a:rPr lang="en-US" dirty="0"/>
              <a:t>?”</a:t>
            </a:r>
          </a:p>
          <a:p>
            <a:endParaRPr lang="en-US" dirty="0"/>
          </a:p>
        </p:txBody>
      </p:sp>
    </p:spTree>
    <p:extLst>
      <p:ext uri="{BB962C8B-B14F-4D97-AF65-F5344CB8AC3E}">
        <p14:creationId xmlns:p14="http://schemas.microsoft.com/office/powerpoint/2010/main" val="425883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E8ED-C331-40C0-8A12-4B053043AE8B}"/>
              </a:ext>
            </a:extLst>
          </p:cNvPr>
          <p:cNvSpPr>
            <a:spLocks noGrp="1"/>
          </p:cNvSpPr>
          <p:nvPr>
            <p:ph type="title"/>
          </p:nvPr>
        </p:nvSpPr>
        <p:spPr/>
        <p:txBody>
          <a:bodyPr/>
          <a:lstStyle/>
          <a:p>
            <a:r>
              <a:rPr lang="en-US" dirty="0"/>
              <a:t>Historical Perspective</a:t>
            </a:r>
          </a:p>
        </p:txBody>
      </p:sp>
      <p:sp>
        <p:nvSpPr>
          <p:cNvPr id="3" name="Content Placeholder 2">
            <a:extLst>
              <a:ext uri="{FF2B5EF4-FFF2-40B4-BE49-F238E27FC236}">
                <a16:creationId xmlns:a16="http://schemas.microsoft.com/office/drawing/2014/main" id="{255CED48-6DBB-4538-B035-053C68D6719D}"/>
              </a:ext>
            </a:extLst>
          </p:cNvPr>
          <p:cNvSpPr>
            <a:spLocks noGrp="1"/>
          </p:cNvSpPr>
          <p:nvPr>
            <p:ph idx="1"/>
          </p:nvPr>
        </p:nvSpPr>
        <p:spPr/>
        <p:txBody>
          <a:bodyPr/>
          <a:lstStyle/>
          <a:p>
            <a:r>
              <a:rPr lang="en-US" dirty="0"/>
              <a:t>Creation – Gen 1</a:t>
            </a:r>
          </a:p>
          <a:p>
            <a:r>
              <a:rPr lang="en-US" dirty="0"/>
              <a:t>Global flood – Gen 8</a:t>
            </a:r>
          </a:p>
          <a:p>
            <a:r>
              <a:rPr lang="en-US" dirty="0"/>
              <a:t>Major world events – 1 Samuel through 2 Chronicles</a:t>
            </a:r>
          </a:p>
          <a:p>
            <a:r>
              <a:rPr lang="en-US" dirty="0"/>
              <a:t>Detailed evolution of the dominate world empires – Daniel</a:t>
            </a:r>
          </a:p>
          <a:p>
            <a:pPr lvl="1"/>
            <a:r>
              <a:rPr lang="en-US" dirty="0"/>
              <a:t>Babylon, Persians, Greeks, Romans</a:t>
            </a:r>
          </a:p>
          <a:p>
            <a:endParaRPr lang="en-US" dirty="0"/>
          </a:p>
          <a:p>
            <a:endParaRPr lang="en-US" dirty="0"/>
          </a:p>
        </p:txBody>
      </p:sp>
    </p:spTree>
    <p:extLst>
      <p:ext uri="{BB962C8B-B14F-4D97-AF65-F5344CB8AC3E}">
        <p14:creationId xmlns:p14="http://schemas.microsoft.com/office/powerpoint/2010/main" val="296590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46D2-B3B5-4EAF-B22E-C6D0726A9115}"/>
              </a:ext>
            </a:extLst>
          </p:cNvPr>
          <p:cNvSpPr>
            <a:spLocks noGrp="1"/>
          </p:cNvSpPr>
          <p:nvPr>
            <p:ph type="title"/>
          </p:nvPr>
        </p:nvSpPr>
        <p:spPr/>
        <p:txBody>
          <a:bodyPr>
            <a:normAutofit fontScale="90000"/>
          </a:bodyPr>
          <a:lstStyle/>
          <a:p>
            <a:r>
              <a:rPr lang="en-US" dirty="0"/>
              <a:t>Power Verses from the Old Testament</a:t>
            </a:r>
          </a:p>
        </p:txBody>
      </p:sp>
      <p:sp>
        <p:nvSpPr>
          <p:cNvPr id="3" name="Content Placeholder 2">
            <a:extLst>
              <a:ext uri="{FF2B5EF4-FFF2-40B4-BE49-F238E27FC236}">
                <a16:creationId xmlns:a16="http://schemas.microsoft.com/office/drawing/2014/main" id="{AAD57364-3437-4C54-AA07-6A1F25A57A7F}"/>
              </a:ext>
            </a:extLst>
          </p:cNvPr>
          <p:cNvSpPr>
            <a:spLocks noGrp="1"/>
          </p:cNvSpPr>
          <p:nvPr>
            <p:ph idx="1"/>
          </p:nvPr>
        </p:nvSpPr>
        <p:spPr/>
        <p:txBody>
          <a:bodyPr>
            <a:normAutofit fontScale="85000" lnSpcReduction="20000"/>
          </a:bodyPr>
          <a:lstStyle/>
          <a:p>
            <a:r>
              <a:rPr lang="en-US" dirty="0"/>
              <a:t>Genesis 1:1</a:t>
            </a:r>
          </a:p>
          <a:p>
            <a:pPr lvl="1"/>
            <a:r>
              <a:rPr lang="en-US" dirty="0"/>
              <a:t>“In the beginning God created the heavens and the earth.”</a:t>
            </a:r>
          </a:p>
          <a:p>
            <a:r>
              <a:rPr lang="en-US" dirty="0"/>
              <a:t>Psalms 22</a:t>
            </a:r>
          </a:p>
          <a:p>
            <a:pPr lvl="1"/>
            <a:r>
              <a:rPr lang="en-US" dirty="0"/>
              <a:t>“My God, My God, why have You forsaken Me?”</a:t>
            </a:r>
          </a:p>
          <a:p>
            <a:r>
              <a:rPr lang="en-US" dirty="0"/>
              <a:t>Psalms 23</a:t>
            </a:r>
          </a:p>
          <a:p>
            <a:pPr lvl="1"/>
            <a:r>
              <a:rPr lang="en-US" dirty="0"/>
              <a:t>“The Lord is my shepherd; I shall not want.”</a:t>
            </a:r>
          </a:p>
          <a:p>
            <a:r>
              <a:rPr lang="en-US" dirty="0"/>
              <a:t>Ecclesiastes 12:13</a:t>
            </a:r>
          </a:p>
          <a:p>
            <a:pPr lvl="1"/>
            <a:r>
              <a:rPr lang="en-US" dirty="0"/>
              <a:t>“Fear God and keep His commandments, for this is man’s all.”</a:t>
            </a:r>
          </a:p>
          <a:p>
            <a:r>
              <a:rPr lang="en-US" dirty="0"/>
              <a:t>Ezekiel 33:7-9</a:t>
            </a:r>
          </a:p>
          <a:p>
            <a:pPr lvl="1"/>
            <a:r>
              <a:rPr lang="en-US" dirty="0"/>
              <a:t>“I have made you a watchman for the house of Israel”</a:t>
            </a:r>
          </a:p>
        </p:txBody>
      </p:sp>
    </p:spTree>
    <p:extLst>
      <p:ext uri="{BB962C8B-B14F-4D97-AF65-F5344CB8AC3E}">
        <p14:creationId xmlns:p14="http://schemas.microsoft.com/office/powerpoint/2010/main" val="890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385D-3BBE-41AE-86CF-55FF51FECAA7}"/>
              </a:ext>
            </a:extLst>
          </p:cNvPr>
          <p:cNvSpPr>
            <a:spLocks noGrp="1"/>
          </p:cNvSpPr>
          <p:nvPr>
            <p:ph type="title"/>
          </p:nvPr>
        </p:nvSpPr>
        <p:spPr/>
        <p:txBody>
          <a:bodyPr/>
          <a:lstStyle/>
          <a:p>
            <a:r>
              <a:rPr lang="en-US" dirty="0"/>
              <a:t>Theme of the Study</a:t>
            </a:r>
          </a:p>
        </p:txBody>
      </p:sp>
      <p:sp>
        <p:nvSpPr>
          <p:cNvPr id="3" name="Content Placeholder 2">
            <a:extLst>
              <a:ext uri="{FF2B5EF4-FFF2-40B4-BE49-F238E27FC236}">
                <a16:creationId xmlns:a16="http://schemas.microsoft.com/office/drawing/2014/main" id="{4ECF82A2-CFDA-41CA-A7A7-F4435640EDF9}"/>
              </a:ext>
            </a:extLst>
          </p:cNvPr>
          <p:cNvSpPr>
            <a:spLocks noGrp="1"/>
          </p:cNvSpPr>
          <p:nvPr>
            <p:ph idx="1"/>
          </p:nvPr>
        </p:nvSpPr>
        <p:spPr/>
        <p:txBody>
          <a:bodyPr/>
          <a:lstStyle/>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Gal 3:24</a:t>
            </a:r>
          </a:p>
          <a:p>
            <a:pPr lvl="1"/>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our tutor to bring us to Christ”</a:t>
            </a:r>
          </a:p>
          <a:p>
            <a:endParaRPr lang="en-US" dirty="0"/>
          </a:p>
        </p:txBody>
      </p:sp>
    </p:spTree>
    <p:extLst>
      <p:ext uri="{BB962C8B-B14F-4D97-AF65-F5344CB8AC3E}">
        <p14:creationId xmlns:p14="http://schemas.microsoft.com/office/powerpoint/2010/main" val="120092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FB6E-0793-4A0A-B3D5-8E13BFB11153}"/>
              </a:ext>
            </a:extLst>
          </p:cNvPr>
          <p:cNvSpPr>
            <a:spLocks noGrp="1"/>
          </p:cNvSpPr>
          <p:nvPr>
            <p:ph type="title"/>
          </p:nvPr>
        </p:nvSpPr>
        <p:spPr/>
        <p:txBody>
          <a:bodyPr/>
          <a:lstStyle/>
          <a:p>
            <a:r>
              <a:rPr lang="en-US" dirty="0"/>
              <a:t>Structure of the Old Testament</a:t>
            </a:r>
          </a:p>
        </p:txBody>
      </p:sp>
      <p:graphicFrame>
        <p:nvGraphicFramePr>
          <p:cNvPr id="4" name="Table 4">
            <a:extLst>
              <a:ext uri="{FF2B5EF4-FFF2-40B4-BE49-F238E27FC236}">
                <a16:creationId xmlns:a16="http://schemas.microsoft.com/office/drawing/2014/main" id="{083BA2C2-0823-4BAB-92EA-46045317DC66}"/>
              </a:ext>
            </a:extLst>
          </p:cNvPr>
          <p:cNvGraphicFramePr>
            <a:graphicFrameLocks noGrp="1"/>
          </p:cNvGraphicFramePr>
          <p:nvPr>
            <p:extLst>
              <p:ext uri="{D42A27DB-BD31-4B8C-83A1-F6EECF244321}">
                <p14:modId xmlns:p14="http://schemas.microsoft.com/office/powerpoint/2010/main" val="3110929482"/>
              </p:ext>
            </p:extLst>
          </p:nvPr>
        </p:nvGraphicFramePr>
        <p:xfrm>
          <a:off x="304800" y="1417638"/>
          <a:ext cx="8534400" cy="523731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44832130"/>
                    </a:ext>
                  </a:extLst>
                </a:gridCol>
                <a:gridCol w="5029200">
                  <a:extLst>
                    <a:ext uri="{9D8B030D-6E8A-4147-A177-3AD203B41FA5}">
                      <a16:colId xmlns:a16="http://schemas.microsoft.com/office/drawing/2014/main" val="1760239213"/>
                    </a:ext>
                  </a:extLst>
                </a:gridCol>
              </a:tblGrid>
              <a:tr h="507534">
                <a:tc>
                  <a:txBody>
                    <a:bodyPr/>
                    <a:lstStyle/>
                    <a:p>
                      <a:r>
                        <a:rPr lang="en-US" sz="3200" dirty="0"/>
                        <a:t>Section</a:t>
                      </a:r>
                    </a:p>
                  </a:txBody>
                  <a:tcPr/>
                </a:tc>
                <a:tc>
                  <a:txBody>
                    <a:bodyPr/>
                    <a:lstStyle/>
                    <a:p>
                      <a:r>
                        <a:rPr lang="en-US" sz="3200" dirty="0"/>
                        <a:t>Key Topics</a:t>
                      </a:r>
                    </a:p>
                  </a:txBody>
                  <a:tcPr/>
                </a:tc>
                <a:extLst>
                  <a:ext uri="{0D108BD9-81ED-4DB2-BD59-A6C34878D82A}">
                    <a16:rowId xmlns:a16="http://schemas.microsoft.com/office/drawing/2014/main" val="1661336317"/>
                  </a:ext>
                </a:extLst>
              </a:tr>
              <a:tr h="876018">
                <a:tc>
                  <a:txBody>
                    <a:bodyPr/>
                    <a:lstStyle/>
                    <a:p>
                      <a:r>
                        <a:rPr lang="en-US" sz="2400" dirty="0"/>
                        <a:t>Genesis - Deuteronomy</a:t>
                      </a:r>
                    </a:p>
                  </a:txBody>
                  <a:tcPr/>
                </a:tc>
                <a:tc>
                  <a:txBody>
                    <a:bodyPr/>
                    <a:lstStyle/>
                    <a:p>
                      <a:r>
                        <a:rPr lang="en-US" sz="2400" dirty="0"/>
                        <a:t>Creation through the exodus, books of the law</a:t>
                      </a:r>
                    </a:p>
                  </a:txBody>
                  <a:tcPr/>
                </a:tc>
                <a:extLst>
                  <a:ext uri="{0D108BD9-81ED-4DB2-BD59-A6C34878D82A}">
                    <a16:rowId xmlns:a16="http://schemas.microsoft.com/office/drawing/2014/main" val="2141805486"/>
                  </a:ext>
                </a:extLst>
              </a:tr>
              <a:tr h="876018">
                <a:tc>
                  <a:txBody>
                    <a:bodyPr/>
                    <a:lstStyle/>
                    <a:p>
                      <a:r>
                        <a:rPr lang="en-US" sz="2400" dirty="0"/>
                        <a:t>Joshua - Ruth</a:t>
                      </a:r>
                    </a:p>
                  </a:txBody>
                  <a:tcPr/>
                </a:tc>
                <a:tc>
                  <a:txBody>
                    <a:bodyPr/>
                    <a:lstStyle/>
                    <a:p>
                      <a:r>
                        <a:rPr lang="en-US" sz="2400" dirty="0"/>
                        <a:t>Conquest of Canaan through the time of the judges</a:t>
                      </a:r>
                    </a:p>
                  </a:txBody>
                  <a:tcPr/>
                </a:tc>
                <a:extLst>
                  <a:ext uri="{0D108BD9-81ED-4DB2-BD59-A6C34878D82A}">
                    <a16:rowId xmlns:a16="http://schemas.microsoft.com/office/drawing/2014/main" val="3307215803"/>
                  </a:ext>
                </a:extLst>
              </a:tr>
              <a:tr h="876018">
                <a:tc>
                  <a:txBody>
                    <a:bodyPr/>
                    <a:lstStyle/>
                    <a:p>
                      <a:r>
                        <a:rPr lang="en-US" sz="2400" dirty="0"/>
                        <a:t>1 Samuel – 2 Chronicles</a:t>
                      </a:r>
                    </a:p>
                  </a:txBody>
                  <a:tcPr/>
                </a:tc>
                <a:tc>
                  <a:txBody>
                    <a:bodyPr/>
                    <a:lstStyle/>
                    <a:p>
                      <a:r>
                        <a:rPr lang="en-US" sz="2400" dirty="0"/>
                        <a:t>The time of the kings, the divided kingdom, the captivity</a:t>
                      </a:r>
                    </a:p>
                  </a:txBody>
                  <a:tcPr/>
                </a:tc>
                <a:extLst>
                  <a:ext uri="{0D108BD9-81ED-4DB2-BD59-A6C34878D82A}">
                    <a16:rowId xmlns:a16="http://schemas.microsoft.com/office/drawing/2014/main" val="3801844217"/>
                  </a:ext>
                </a:extLst>
              </a:tr>
              <a:tr h="507534">
                <a:tc>
                  <a:txBody>
                    <a:bodyPr/>
                    <a:lstStyle/>
                    <a:p>
                      <a:r>
                        <a:rPr lang="en-US" sz="2400" dirty="0"/>
                        <a:t>Ezra - Esther</a:t>
                      </a:r>
                    </a:p>
                  </a:txBody>
                  <a:tcPr/>
                </a:tc>
                <a:tc>
                  <a:txBody>
                    <a:bodyPr/>
                    <a:lstStyle/>
                    <a:p>
                      <a:r>
                        <a:rPr lang="en-US" sz="2400" dirty="0"/>
                        <a:t>The return to Judah from captivity</a:t>
                      </a:r>
                    </a:p>
                  </a:txBody>
                  <a:tcPr/>
                </a:tc>
                <a:extLst>
                  <a:ext uri="{0D108BD9-81ED-4DB2-BD59-A6C34878D82A}">
                    <a16:rowId xmlns:a16="http://schemas.microsoft.com/office/drawing/2014/main" val="1549132539"/>
                  </a:ext>
                </a:extLst>
              </a:tr>
              <a:tr h="507534">
                <a:tc>
                  <a:txBody>
                    <a:bodyPr/>
                    <a:lstStyle/>
                    <a:p>
                      <a:r>
                        <a:rPr lang="en-US" sz="2400" dirty="0"/>
                        <a:t>Psalms – Song of Solomon</a:t>
                      </a:r>
                    </a:p>
                  </a:txBody>
                  <a:tcPr/>
                </a:tc>
                <a:tc>
                  <a:txBody>
                    <a:bodyPr/>
                    <a:lstStyle/>
                    <a:p>
                      <a:r>
                        <a:rPr lang="en-US" sz="2400" dirty="0"/>
                        <a:t>Books of poetry and wisdom</a:t>
                      </a:r>
                    </a:p>
                  </a:txBody>
                  <a:tcPr/>
                </a:tc>
                <a:extLst>
                  <a:ext uri="{0D108BD9-81ED-4DB2-BD59-A6C34878D82A}">
                    <a16:rowId xmlns:a16="http://schemas.microsoft.com/office/drawing/2014/main" val="1953817672"/>
                  </a:ext>
                </a:extLst>
              </a:tr>
              <a:tr h="507534">
                <a:tc>
                  <a:txBody>
                    <a:bodyPr/>
                    <a:lstStyle/>
                    <a:p>
                      <a:r>
                        <a:rPr lang="en-US" sz="2400" dirty="0"/>
                        <a:t>Isaiah - Daniel</a:t>
                      </a:r>
                    </a:p>
                  </a:txBody>
                  <a:tcPr/>
                </a:tc>
                <a:tc>
                  <a:txBody>
                    <a:bodyPr/>
                    <a:lstStyle/>
                    <a:p>
                      <a:r>
                        <a:rPr lang="en-US" sz="2400" dirty="0"/>
                        <a:t>Major prophets</a:t>
                      </a:r>
                    </a:p>
                  </a:txBody>
                  <a:tcPr/>
                </a:tc>
                <a:extLst>
                  <a:ext uri="{0D108BD9-81ED-4DB2-BD59-A6C34878D82A}">
                    <a16:rowId xmlns:a16="http://schemas.microsoft.com/office/drawing/2014/main" val="1187851841"/>
                  </a:ext>
                </a:extLst>
              </a:tr>
              <a:tr h="507534">
                <a:tc>
                  <a:txBody>
                    <a:bodyPr/>
                    <a:lstStyle/>
                    <a:p>
                      <a:r>
                        <a:rPr lang="en-US" sz="2400" dirty="0"/>
                        <a:t>Hosea - Malachi</a:t>
                      </a:r>
                    </a:p>
                  </a:txBody>
                  <a:tcPr/>
                </a:tc>
                <a:tc>
                  <a:txBody>
                    <a:bodyPr/>
                    <a:lstStyle/>
                    <a:p>
                      <a:r>
                        <a:rPr lang="en-US" sz="2400" dirty="0"/>
                        <a:t>Minor prophets</a:t>
                      </a:r>
                    </a:p>
                  </a:txBody>
                  <a:tcPr/>
                </a:tc>
                <a:extLst>
                  <a:ext uri="{0D108BD9-81ED-4DB2-BD59-A6C34878D82A}">
                    <a16:rowId xmlns:a16="http://schemas.microsoft.com/office/drawing/2014/main" val="2954341310"/>
                  </a:ext>
                </a:extLst>
              </a:tr>
            </a:tbl>
          </a:graphicData>
        </a:graphic>
      </p:graphicFrame>
    </p:spTree>
    <p:extLst>
      <p:ext uri="{BB962C8B-B14F-4D97-AF65-F5344CB8AC3E}">
        <p14:creationId xmlns:p14="http://schemas.microsoft.com/office/powerpoint/2010/main" val="82617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OT Bible Chronology</a:t>
            </a:r>
            <a:br>
              <a:rPr lang="en-US" dirty="0"/>
            </a:br>
            <a:r>
              <a:rPr lang="en-US" sz="3100" dirty="0"/>
              <a:t>(In Round Numbers)</a:t>
            </a:r>
            <a:endParaRPr lang="en-US" dirty="0"/>
          </a:p>
        </p:txBody>
      </p:sp>
      <p:graphicFrame>
        <p:nvGraphicFramePr>
          <p:cNvPr id="4" name="Table 4">
            <a:extLst>
              <a:ext uri="{FF2B5EF4-FFF2-40B4-BE49-F238E27FC236}">
                <a16:creationId xmlns:a16="http://schemas.microsoft.com/office/drawing/2014/main" id="{A6E1F95C-9C30-4637-9FC8-163A69946A93}"/>
              </a:ext>
            </a:extLst>
          </p:cNvPr>
          <p:cNvGraphicFramePr>
            <a:graphicFrameLocks noGrp="1"/>
          </p:cNvGraphicFramePr>
          <p:nvPr>
            <p:extLst>
              <p:ext uri="{D42A27DB-BD31-4B8C-83A1-F6EECF244321}">
                <p14:modId xmlns:p14="http://schemas.microsoft.com/office/powerpoint/2010/main" val="454775761"/>
              </p:ext>
            </p:extLst>
          </p:nvPr>
        </p:nvGraphicFramePr>
        <p:xfrm>
          <a:off x="228600" y="1397000"/>
          <a:ext cx="8839200" cy="5378296"/>
        </p:xfrm>
        <a:graphic>
          <a:graphicData uri="http://schemas.openxmlformats.org/drawingml/2006/table">
            <a:tbl>
              <a:tblPr firstRow="1" bandRow="1">
                <a:tableStyleId>{5C22544A-7EE6-4342-B048-85BDC9FD1C3A}</a:tableStyleId>
              </a:tblPr>
              <a:tblGrid>
                <a:gridCol w="6119447">
                  <a:extLst>
                    <a:ext uri="{9D8B030D-6E8A-4147-A177-3AD203B41FA5}">
                      <a16:colId xmlns:a16="http://schemas.microsoft.com/office/drawing/2014/main" val="1044422475"/>
                    </a:ext>
                  </a:extLst>
                </a:gridCol>
                <a:gridCol w="2719753">
                  <a:extLst>
                    <a:ext uri="{9D8B030D-6E8A-4147-A177-3AD203B41FA5}">
                      <a16:colId xmlns:a16="http://schemas.microsoft.com/office/drawing/2014/main" val="1040271944"/>
                    </a:ext>
                  </a:extLst>
                </a:gridCol>
              </a:tblGrid>
              <a:tr h="875182">
                <a:tc>
                  <a:txBody>
                    <a:bodyPr/>
                    <a:lstStyle/>
                    <a:p>
                      <a:r>
                        <a:rPr lang="en-US" sz="2800" dirty="0"/>
                        <a:t>Event</a:t>
                      </a:r>
                    </a:p>
                  </a:txBody>
                  <a:tcPr/>
                </a:tc>
                <a:tc>
                  <a:txBody>
                    <a:bodyPr/>
                    <a:lstStyle/>
                    <a:p>
                      <a:pPr algn="ctr"/>
                      <a:r>
                        <a:rPr lang="en-US" sz="2800" dirty="0"/>
                        <a:t>Approximate Dates</a:t>
                      </a:r>
                    </a:p>
                  </a:txBody>
                  <a:tcPr/>
                </a:tc>
                <a:extLst>
                  <a:ext uri="{0D108BD9-81ED-4DB2-BD59-A6C34878D82A}">
                    <a16:rowId xmlns:a16="http://schemas.microsoft.com/office/drawing/2014/main" val="1855624680"/>
                  </a:ext>
                </a:extLst>
              </a:tr>
              <a:tr h="554177">
                <a:tc>
                  <a:txBody>
                    <a:bodyPr/>
                    <a:lstStyle/>
                    <a:p>
                      <a:r>
                        <a:rPr lang="en-US" sz="2400" dirty="0"/>
                        <a:t>Creation</a:t>
                      </a:r>
                    </a:p>
                  </a:txBody>
                  <a:tcPr/>
                </a:tc>
                <a:tc>
                  <a:txBody>
                    <a:bodyPr/>
                    <a:lstStyle/>
                    <a:p>
                      <a:pPr algn="ctr"/>
                      <a:r>
                        <a:rPr lang="en-US" sz="2400" dirty="0"/>
                        <a:t>~4,200 BC</a:t>
                      </a:r>
                    </a:p>
                  </a:txBody>
                  <a:tcPr/>
                </a:tc>
                <a:extLst>
                  <a:ext uri="{0D108BD9-81ED-4DB2-BD59-A6C34878D82A}">
                    <a16:rowId xmlns:a16="http://schemas.microsoft.com/office/drawing/2014/main" val="539508698"/>
                  </a:ext>
                </a:extLst>
              </a:tr>
              <a:tr h="554177">
                <a:tc>
                  <a:txBody>
                    <a:bodyPr/>
                    <a:lstStyle/>
                    <a:p>
                      <a:r>
                        <a:rPr lang="en-US" sz="2400" dirty="0"/>
                        <a:t>Noah / The Flood</a:t>
                      </a:r>
                    </a:p>
                  </a:txBody>
                  <a:tcPr/>
                </a:tc>
                <a:tc>
                  <a:txBody>
                    <a:bodyPr/>
                    <a:lstStyle/>
                    <a:p>
                      <a:pPr algn="ctr"/>
                      <a:r>
                        <a:rPr lang="en-US" sz="2400" dirty="0"/>
                        <a:t>~2,600 BC</a:t>
                      </a:r>
                    </a:p>
                  </a:txBody>
                  <a:tcPr/>
                </a:tc>
                <a:extLst>
                  <a:ext uri="{0D108BD9-81ED-4DB2-BD59-A6C34878D82A}">
                    <a16:rowId xmlns:a16="http://schemas.microsoft.com/office/drawing/2014/main" val="1104061363"/>
                  </a:ext>
                </a:extLst>
              </a:tr>
              <a:tr h="554177">
                <a:tc>
                  <a:txBody>
                    <a:bodyPr/>
                    <a:lstStyle/>
                    <a:p>
                      <a:r>
                        <a:rPr lang="en-US" sz="2400" dirty="0"/>
                        <a:t>Joseph / Israel to Egypt</a:t>
                      </a:r>
                    </a:p>
                  </a:txBody>
                  <a:tcPr/>
                </a:tc>
                <a:tc>
                  <a:txBody>
                    <a:bodyPr/>
                    <a:lstStyle/>
                    <a:p>
                      <a:pPr algn="ctr"/>
                      <a:r>
                        <a:rPr lang="en-US" sz="2400" dirty="0"/>
                        <a:t>~2,000 BC</a:t>
                      </a:r>
                    </a:p>
                  </a:txBody>
                  <a:tcPr/>
                </a:tc>
                <a:extLst>
                  <a:ext uri="{0D108BD9-81ED-4DB2-BD59-A6C34878D82A}">
                    <a16:rowId xmlns:a16="http://schemas.microsoft.com/office/drawing/2014/main" val="575174334"/>
                  </a:ext>
                </a:extLst>
              </a:tr>
              <a:tr h="554177">
                <a:tc>
                  <a:txBody>
                    <a:bodyPr/>
                    <a:lstStyle/>
                    <a:p>
                      <a:r>
                        <a:rPr lang="en-US" sz="2400" dirty="0"/>
                        <a:t>Moses / Exodus from Egypt</a:t>
                      </a:r>
                    </a:p>
                  </a:txBody>
                  <a:tcPr/>
                </a:tc>
                <a:tc>
                  <a:txBody>
                    <a:bodyPr/>
                    <a:lstStyle/>
                    <a:p>
                      <a:pPr algn="ctr"/>
                      <a:r>
                        <a:rPr lang="en-US" sz="2400" dirty="0"/>
                        <a:t>~1,500 BC</a:t>
                      </a:r>
                    </a:p>
                  </a:txBody>
                  <a:tcPr/>
                </a:tc>
                <a:extLst>
                  <a:ext uri="{0D108BD9-81ED-4DB2-BD59-A6C34878D82A}">
                    <a16:rowId xmlns:a16="http://schemas.microsoft.com/office/drawing/2014/main" val="3867027362"/>
                  </a:ext>
                </a:extLst>
              </a:tr>
              <a:tr h="554177">
                <a:tc>
                  <a:txBody>
                    <a:bodyPr/>
                    <a:lstStyle/>
                    <a:p>
                      <a:r>
                        <a:rPr lang="en-US" sz="2400" dirty="0"/>
                        <a:t>Solomon / 4</a:t>
                      </a:r>
                      <a:r>
                        <a:rPr lang="en-US" sz="2400" baseline="30000" dirty="0"/>
                        <a:t>th</a:t>
                      </a:r>
                      <a:r>
                        <a:rPr lang="en-US" sz="2400" dirty="0"/>
                        <a:t> year of his reign</a:t>
                      </a:r>
                    </a:p>
                  </a:txBody>
                  <a:tcPr/>
                </a:tc>
                <a:tc>
                  <a:txBody>
                    <a:bodyPr/>
                    <a:lstStyle/>
                    <a:p>
                      <a:pPr algn="ctr"/>
                      <a:r>
                        <a:rPr lang="en-US" sz="2400" dirty="0"/>
                        <a:t>970 BC</a:t>
                      </a:r>
                    </a:p>
                  </a:txBody>
                  <a:tcPr/>
                </a:tc>
                <a:extLst>
                  <a:ext uri="{0D108BD9-81ED-4DB2-BD59-A6C34878D82A}">
                    <a16:rowId xmlns:a16="http://schemas.microsoft.com/office/drawing/2014/main" val="2345503533"/>
                  </a:ext>
                </a:extLst>
              </a:tr>
              <a:tr h="554177">
                <a:tc>
                  <a:txBody>
                    <a:bodyPr/>
                    <a:lstStyle/>
                    <a:p>
                      <a:r>
                        <a:rPr lang="en-US" sz="2400" dirty="0"/>
                        <a:t>The Babylonian captivity</a:t>
                      </a:r>
                    </a:p>
                  </a:txBody>
                  <a:tcPr/>
                </a:tc>
                <a:tc>
                  <a:txBody>
                    <a:bodyPr/>
                    <a:lstStyle/>
                    <a:p>
                      <a:pPr algn="ctr"/>
                      <a:r>
                        <a:rPr lang="en-US" sz="2400" dirty="0"/>
                        <a:t>~606 BC</a:t>
                      </a:r>
                    </a:p>
                  </a:txBody>
                  <a:tcPr/>
                </a:tc>
                <a:extLst>
                  <a:ext uri="{0D108BD9-81ED-4DB2-BD59-A6C34878D82A}">
                    <a16:rowId xmlns:a16="http://schemas.microsoft.com/office/drawing/2014/main" val="3646614661"/>
                  </a:ext>
                </a:extLst>
              </a:tr>
              <a:tr h="554177">
                <a:tc>
                  <a:txBody>
                    <a:bodyPr/>
                    <a:lstStyle/>
                    <a:p>
                      <a:r>
                        <a:rPr lang="en-US" sz="2400" dirty="0"/>
                        <a:t>Return to Judah</a:t>
                      </a:r>
                    </a:p>
                  </a:txBody>
                  <a:tcPr/>
                </a:tc>
                <a:tc>
                  <a:txBody>
                    <a:bodyPr/>
                    <a:lstStyle/>
                    <a:p>
                      <a:pPr algn="ctr"/>
                      <a:r>
                        <a:rPr lang="en-US" sz="2400" dirty="0"/>
                        <a:t>~536 BC</a:t>
                      </a:r>
                    </a:p>
                  </a:txBody>
                  <a:tcPr/>
                </a:tc>
                <a:extLst>
                  <a:ext uri="{0D108BD9-81ED-4DB2-BD59-A6C34878D82A}">
                    <a16:rowId xmlns:a16="http://schemas.microsoft.com/office/drawing/2014/main" val="1147174603"/>
                  </a:ext>
                </a:extLst>
              </a:tr>
              <a:tr h="554177">
                <a:tc>
                  <a:txBody>
                    <a:bodyPr/>
                    <a:lstStyle/>
                    <a:p>
                      <a:r>
                        <a:rPr lang="en-US" sz="2400" dirty="0"/>
                        <a:t>Birth of Christ</a:t>
                      </a:r>
                    </a:p>
                  </a:txBody>
                  <a:tcPr/>
                </a:tc>
                <a:tc>
                  <a:txBody>
                    <a:bodyPr/>
                    <a:lstStyle/>
                    <a:p>
                      <a:pPr algn="ctr"/>
                      <a:r>
                        <a:rPr lang="en-US" sz="2400" dirty="0"/>
                        <a:t>~3 BC</a:t>
                      </a:r>
                    </a:p>
                  </a:txBody>
                  <a:tcPr/>
                </a:tc>
                <a:extLst>
                  <a:ext uri="{0D108BD9-81ED-4DB2-BD59-A6C34878D82A}">
                    <a16:rowId xmlns:a16="http://schemas.microsoft.com/office/drawing/2014/main" val="385463881"/>
                  </a:ext>
                </a:extLst>
              </a:tr>
            </a:tbl>
          </a:graphicData>
        </a:graphic>
      </p:graphicFrame>
    </p:spTree>
    <p:extLst>
      <p:ext uri="{BB962C8B-B14F-4D97-AF65-F5344CB8AC3E}">
        <p14:creationId xmlns:p14="http://schemas.microsoft.com/office/powerpoint/2010/main" val="315226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extLst>
              <p:ext uri="{D42A27DB-BD31-4B8C-83A1-F6EECF244321}">
                <p14:modId xmlns:p14="http://schemas.microsoft.com/office/powerpoint/2010/main" val="628186274"/>
              </p:ext>
            </p:extLst>
          </p:nvPr>
        </p:nvGraphicFramePr>
        <p:xfrm>
          <a:off x="152400" y="609600"/>
          <a:ext cx="8915400" cy="6096003"/>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25115154"/>
                    </a:ext>
                  </a:extLst>
                </a:gridCol>
                <a:gridCol w="6172200">
                  <a:extLst>
                    <a:ext uri="{9D8B030D-6E8A-4147-A177-3AD203B41FA5}">
                      <a16:colId xmlns:a16="http://schemas.microsoft.com/office/drawing/2014/main" val="2920137706"/>
                    </a:ext>
                  </a:extLst>
                </a:gridCol>
                <a:gridCol w="1143000">
                  <a:extLst>
                    <a:ext uri="{9D8B030D-6E8A-4147-A177-3AD203B41FA5}">
                      <a16:colId xmlns:a16="http://schemas.microsoft.com/office/drawing/2014/main" val="1072016210"/>
                    </a:ext>
                  </a:extLst>
                </a:gridCol>
              </a:tblGrid>
              <a:tr h="942074">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rPr>
                        <a:t>Dec 1 (W)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a:effectLst/>
                        </a:rPr>
                        <a:t>Genesis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a:effectLst/>
                        </a:rPr>
                        <a:t>Genesis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a:effectLst/>
                        </a:rPr>
                        <a:t>The Exodus (Egypt to Canaan)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tc>
                <a:tc>
                  <a:txBody>
                    <a:bodyPr/>
                    <a:lstStyle/>
                    <a:p>
                      <a:pPr marL="0" marR="0">
                        <a:lnSpc>
                          <a:spcPct val="107000"/>
                        </a:lnSpc>
                        <a:spcBef>
                          <a:spcPts val="0"/>
                        </a:spcBef>
                        <a:spcAft>
                          <a:spcPts val="0"/>
                        </a:spcAft>
                      </a:pPr>
                      <a:r>
                        <a:rPr lang="en-US" sz="1800">
                          <a:effectLst/>
                        </a:rPr>
                        <a:t>The Law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a:effectLst/>
                        </a:rPr>
                        <a:t>Joshua and Judges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a:effectLst/>
                        </a:rPr>
                        <a:t>Joshua and Judges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a:effectLst/>
                        </a:rPr>
                        <a:t>The United Kingdom:  Saul, David, and Solomon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a:effectLst/>
                        </a:rPr>
                        <a:t>The Divided Kingdom:  Israel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37252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tc>
                <a:tc>
                  <a:txBody>
                    <a:bodyPr/>
                    <a:lstStyle/>
                    <a:p>
                      <a:pPr marL="0" marR="0">
                        <a:lnSpc>
                          <a:spcPct val="107000"/>
                        </a:lnSpc>
                        <a:spcBef>
                          <a:spcPts val="0"/>
                        </a:spcBef>
                        <a:spcAft>
                          <a:spcPts val="0"/>
                        </a:spcAft>
                      </a:pPr>
                      <a:r>
                        <a:rPr lang="en-US" sz="1800">
                          <a:effectLst/>
                        </a:rPr>
                        <a:t>The Divided Kingdom:  Judah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a:lnSpc>
                          <a:spcPct val="107000"/>
                        </a:lnSpc>
                        <a:spcBef>
                          <a:spcPts val="0"/>
                        </a:spcBef>
                        <a:spcAft>
                          <a:spcPts val="0"/>
                        </a:spcAft>
                      </a:pPr>
                      <a:r>
                        <a:rPr lang="en-US" sz="1800">
                          <a:effectLst/>
                        </a:rPr>
                        <a:t>Books of Poetry and Wisdom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tc>
                <a:tc>
                  <a:txBody>
                    <a:bodyPr/>
                    <a:lstStyle/>
                    <a:p>
                      <a:pPr marL="0" marR="0">
                        <a:lnSpc>
                          <a:spcPct val="107000"/>
                        </a:lnSpc>
                        <a:spcBef>
                          <a:spcPts val="0"/>
                        </a:spcBef>
                        <a:spcAft>
                          <a:spcPts val="0"/>
                        </a:spcAft>
                      </a:pPr>
                      <a:r>
                        <a:rPr lang="en-US" sz="1800">
                          <a:effectLst/>
                        </a:rPr>
                        <a:t>Major Prophets:  Isaiah, Jeremiah, Lamentations, Ezekiel, Daniel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Brief OT summary, between the testaments</a:t>
                      </a: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153573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5509-525A-4EAD-A413-3C6144A26E67}"/>
              </a:ext>
            </a:extLst>
          </p:cNvPr>
          <p:cNvSpPr>
            <a:spLocks noGrp="1"/>
          </p:cNvSpPr>
          <p:nvPr>
            <p:ph type="title"/>
          </p:nvPr>
        </p:nvSpPr>
        <p:spPr/>
        <p:txBody>
          <a:bodyPr/>
          <a:lstStyle/>
          <a:p>
            <a:r>
              <a:rPr lang="en-US" dirty="0"/>
              <a:t>Closing Items</a:t>
            </a:r>
          </a:p>
        </p:txBody>
      </p:sp>
      <p:sp>
        <p:nvSpPr>
          <p:cNvPr id="3" name="Content Placeholder 2">
            <a:extLst>
              <a:ext uri="{FF2B5EF4-FFF2-40B4-BE49-F238E27FC236}">
                <a16:creationId xmlns:a16="http://schemas.microsoft.com/office/drawing/2014/main" id="{6E59BFFE-D18B-47BB-80B3-9350659F47FB}"/>
              </a:ext>
            </a:extLst>
          </p:cNvPr>
          <p:cNvSpPr>
            <a:spLocks noGrp="1"/>
          </p:cNvSpPr>
          <p:nvPr>
            <p:ph idx="1"/>
          </p:nvPr>
        </p:nvSpPr>
        <p:spPr/>
        <p:txBody>
          <a:bodyPr/>
          <a:lstStyle/>
          <a:p>
            <a:r>
              <a:rPr lang="en-US" dirty="0"/>
              <a:t>Any specific topics or questions to address during the study?</a:t>
            </a:r>
          </a:p>
          <a:p>
            <a:endParaRPr lang="en-US" dirty="0"/>
          </a:p>
          <a:p>
            <a:r>
              <a:rPr lang="en-US" dirty="0"/>
              <a:t>Lesson distribution:</a:t>
            </a:r>
          </a:p>
          <a:p>
            <a:pPr lvl="1"/>
            <a:r>
              <a:rPr lang="en-US" dirty="0"/>
              <a:t>Website, email, hard copy, other?</a:t>
            </a:r>
          </a:p>
        </p:txBody>
      </p:sp>
    </p:spTree>
    <p:extLst>
      <p:ext uri="{BB962C8B-B14F-4D97-AF65-F5344CB8AC3E}">
        <p14:creationId xmlns:p14="http://schemas.microsoft.com/office/powerpoint/2010/main" val="15051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2CCA-CF3E-4CE8-AFAE-0E94F1E57A76}"/>
              </a:ext>
            </a:extLst>
          </p:cNvPr>
          <p:cNvSpPr>
            <a:spLocks noGrp="1"/>
          </p:cNvSpPr>
          <p:nvPr>
            <p:ph type="title"/>
          </p:nvPr>
        </p:nvSpPr>
        <p:spPr/>
        <p:txBody>
          <a:bodyPr/>
          <a:lstStyle/>
          <a:p>
            <a:r>
              <a:rPr lang="en-US" dirty="0"/>
              <a:t>Next Sunday’s Class</a:t>
            </a:r>
          </a:p>
        </p:txBody>
      </p:sp>
      <p:sp>
        <p:nvSpPr>
          <p:cNvPr id="3" name="Content Placeholder 2">
            <a:extLst>
              <a:ext uri="{FF2B5EF4-FFF2-40B4-BE49-F238E27FC236}">
                <a16:creationId xmlns:a16="http://schemas.microsoft.com/office/drawing/2014/main" id="{AC1E43D4-F92B-4BC1-A579-25D14B855F50}"/>
              </a:ext>
            </a:extLst>
          </p:cNvPr>
          <p:cNvSpPr>
            <a:spLocks noGrp="1"/>
          </p:cNvSpPr>
          <p:nvPr>
            <p:ph idx="1"/>
          </p:nvPr>
        </p:nvSpPr>
        <p:spPr/>
        <p:txBody>
          <a:bodyPr/>
          <a:lstStyle/>
          <a:p>
            <a:r>
              <a:rPr lang="en-US" dirty="0"/>
              <a:t>Genesis – Part 1</a:t>
            </a:r>
          </a:p>
          <a:p>
            <a:endParaRPr lang="en-US" dirty="0"/>
          </a:p>
          <a:p>
            <a:pPr lvl="1"/>
            <a:r>
              <a:rPr lang="en-US" dirty="0"/>
              <a:t>Class Leader:  Jordan</a:t>
            </a:r>
          </a:p>
          <a:p>
            <a:endParaRPr lang="en-US" dirty="0"/>
          </a:p>
        </p:txBody>
      </p:sp>
    </p:spTree>
    <p:extLst>
      <p:ext uri="{BB962C8B-B14F-4D97-AF65-F5344CB8AC3E}">
        <p14:creationId xmlns:p14="http://schemas.microsoft.com/office/powerpoint/2010/main" val="145099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882F-7F07-4084-AF19-F18F3AF30A33}"/>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84F05DD6-50A9-48A8-8A70-3B274B4C7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552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0BA5-2211-4E55-B5E1-3EC54D0FAD09}"/>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96F62C63-EB39-48AA-9636-07B1F511067A}"/>
              </a:ext>
            </a:extLst>
          </p:cNvPr>
          <p:cNvSpPr>
            <a:spLocks noGrp="1"/>
          </p:cNvSpPr>
          <p:nvPr>
            <p:ph idx="1"/>
          </p:nvPr>
        </p:nvSpPr>
        <p:spPr/>
        <p:txBody>
          <a:bodyPr>
            <a:normAutofit fontScale="92500" lnSpcReduction="20000"/>
          </a:bodyPr>
          <a:lstStyle/>
          <a:p>
            <a:r>
              <a:rPr lang="en-US" dirty="0"/>
              <a:t>Why study the Old Testament?</a:t>
            </a:r>
          </a:p>
          <a:p>
            <a:endParaRPr lang="en-US" dirty="0"/>
          </a:p>
          <a:p>
            <a:r>
              <a:rPr lang="en-US" dirty="0"/>
              <a:t>Theme of the study</a:t>
            </a:r>
          </a:p>
          <a:p>
            <a:endParaRPr lang="en-US" dirty="0"/>
          </a:p>
          <a:p>
            <a:r>
              <a:rPr lang="en-US" dirty="0"/>
              <a:t>Old Testament summary </a:t>
            </a:r>
          </a:p>
          <a:p>
            <a:endParaRPr lang="en-US" dirty="0"/>
          </a:p>
          <a:p>
            <a:r>
              <a:rPr lang="en-US" dirty="0"/>
              <a:t>Lesson schedule</a:t>
            </a:r>
          </a:p>
          <a:p>
            <a:endParaRPr lang="en-US" dirty="0"/>
          </a:p>
          <a:p>
            <a:r>
              <a:rPr lang="en-US" dirty="0"/>
              <a:t>Closing items</a:t>
            </a:r>
          </a:p>
          <a:p>
            <a:endParaRPr lang="en-US" dirty="0"/>
          </a:p>
          <a:p>
            <a:endParaRPr lang="en-US" dirty="0"/>
          </a:p>
        </p:txBody>
      </p:sp>
    </p:spTree>
    <p:extLst>
      <p:ext uri="{BB962C8B-B14F-4D97-AF65-F5344CB8AC3E}">
        <p14:creationId xmlns:p14="http://schemas.microsoft.com/office/powerpoint/2010/main" val="330249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9D6D-F9F5-4A53-9DCB-4CBA1055F180}"/>
              </a:ext>
            </a:extLst>
          </p:cNvPr>
          <p:cNvSpPr>
            <a:spLocks noGrp="1"/>
          </p:cNvSpPr>
          <p:nvPr>
            <p:ph type="title"/>
          </p:nvPr>
        </p:nvSpPr>
        <p:spPr/>
        <p:txBody>
          <a:bodyPr/>
          <a:lstStyle/>
          <a:p>
            <a:r>
              <a:rPr lang="en-US" dirty="0"/>
              <a:t>Why Study the Old Testament?</a:t>
            </a:r>
          </a:p>
        </p:txBody>
      </p:sp>
      <p:sp>
        <p:nvSpPr>
          <p:cNvPr id="3" name="Content Placeholder 2">
            <a:extLst>
              <a:ext uri="{FF2B5EF4-FFF2-40B4-BE49-F238E27FC236}">
                <a16:creationId xmlns:a16="http://schemas.microsoft.com/office/drawing/2014/main" id="{3E927726-1F28-4826-8D17-B825518F514A}"/>
              </a:ext>
            </a:extLst>
          </p:cNvPr>
          <p:cNvSpPr>
            <a:spLocks noGrp="1"/>
          </p:cNvSpPr>
          <p:nvPr>
            <p:ph idx="1"/>
          </p:nvPr>
        </p:nvSpPr>
        <p:spPr/>
        <p:txBody>
          <a:bodyPr/>
          <a:lstStyle/>
          <a:p>
            <a:r>
              <a:rPr lang="en-US" dirty="0"/>
              <a:t>Leads us to Christ</a:t>
            </a:r>
          </a:p>
          <a:p>
            <a:r>
              <a:rPr lang="en-US" dirty="0"/>
              <a:t>Prophecies to confirm the gospel</a:t>
            </a:r>
          </a:p>
          <a:p>
            <a:r>
              <a:rPr lang="en-US" dirty="0"/>
              <a:t>Examples for us</a:t>
            </a:r>
          </a:p>
          <a:p>
            <a:r>
              <a:rPr lang="en-US" dirty="0"/>
              <a:t>The nature and expectations of God</a:t>
            </a:r>
          </a:p>
          <a:p>
            <a:r>
              <a:rPr lang="en-US" dirty="0"/>
              <a:t>Historical perspective</a:t>
            </a:r>
          </a:p>
        </p:txBody>
      </p:sp>
    </p:spTree>
    <p:extLst>
      <p:ext uri="{BB962C8B-B14F-4D97-AF65-F5344CB8AC3E}">
        <p14:creationId xmlns:p14="http://schemas.microsoft.com/office/powerpoint/2010/main" val="19866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9C64-9F2D-4BCE-BA9C-D4A9A7E4AFD1}"/>
              </a:ext>
            </a:extLst>
          </p:cNvPr>
          <p:cNvSpPr>
            <a:spLocks noGrp="1"/>
          </p:cNvSpPr>
          <p:nvPr>
            <p:ph type="title"/>
          </p:nvPr>
        </p:nvSpPr>
        <p:spPr>
          <a:xfrm>
            <a:off x="457200" y="0"/>
            <a:ext cx="8229600" cy="1143000"/>
          </a:xfrm>
        </p:spPr>
        <p:txBody>
          <a:bodyPr/>
          <a:lstStyle/>
          <a:p>
            <a:r>
              <a:rPr lang="en-US" dirty="0"/>
              <a:t>Leads Us to Christ</a:t>
            </a:r>
          </a:p>
        </p:txBody>
      </p:sp>
      <p:sp>
        <p:nvSpPr>
          <p:cNvPr id="3" name="Content Placeholder 2">
            <a:extLst>
              <a:ext uri="{FF2B5EF4-FFF2-40B4-BE49-F238E27FC236}">
                <a16:creationId xmlns:a16="http://schemas.microsoft.com/office/drawing/2014/main" id="{16EC0B5A-0331-40B6-8015-996AA92B8DD0}"/>
              </a:ext>
            </a:extLst>
          </p:cNvPr>
          <p:cNvSpPr>
            <a:spLocks noGrp="1"/>
          </p:cNvSpPr>
          <p:nvPr>
            <p:ph idx="1"/>
          </p:nvPr>
        </p:nvSpPr>
        <p:spPr>
          <a:xfrm>
            <a:off x="477175" y="1295400"/>
            <a:ext cx="8229600" cy="5486400"/>
          </a:xfrm>
        </p:spPr>
        <p:txBody>
          <a:bodyPr>
            <a:normAutofit fontScale="77500" lnSpcReduction="20000"/>
          </a:bodyPr>
          <a:lstStyle/>
          <a:p>
            <a:r>
              <a:rPr lang="en-US" dirty="0"/>
              <a:t>Gal 3:24</a:t>
            </a:r>
          </a:p>
          <a:p>
            <a:pPr lvl="1"/>
            <a:r>
              <a:rPr lang="en-US" dirty="0"/>
              <a:t>“Therefore </a:t>
            </a:r>
            <a:r>
              <a:rPr lang="en-US" b="1" i="1" dirty="0">
                <a:solidFill>
                  <a:srgbClr val="00B0F0"/>
                </a:solidFill>
              </a:rPr>
              <a:t>the law was our tutor to bring us to Christ</a:t>
            </a:r>
            <a:r>
              <a:rPr lang="en-US" dirty="0"/>
              <a:t>”</a:t>
            </a:r>
          </a:p>
          <a:p>
            <a:endParaRPr lang="en-US" dirty="0"/>
          </a:p>
          <a:p>
            <a:r>
              <a:rPr lang="en-US" dirty="0"/>
              <a:t>Acts 17:11</a:t>
            </a:r>
          </a:p>
          <a:p>
            <a:pPr lvl="1"/>
            <a:r>
              <a:rPr lang="en-US" dirty="0"/>
              <a:t>Speaking of the Bereans:  “These were more fair-minded [“noble”] than those in Thessalonica, in that they received the word with all readiness, and </a:t>
            </a:r>
            <a:r>
              <a:rPr lang="en-US" b="1" i="1" dirty="0">
                <a:solidFill>
                  <a:srgbClr val="00B0F0"/>
                </a:solidFill>
              </a:rPr>
              <a:t>searched the Scriptures daily </a:t>
            </a:r>
            <a:r>
              <a:rPr lang="en-US" dirty="0"/>
              <a:t>to find out whether these things were so.”</a:t>
            </a:r>
          </a:p>
          <a:p>
            <a:endParaRPr lang="en-US" dirty="0"/>
          </a:p>
          <a:p>
            <a:r>
              <a:rPr lang="en-US" dirty="0"/>
              <a:t>Acts 8:30</a:t>
            </a:r>
          </a:p>
          <a:p>
            <a:pPr lvl="1"/>
            <a:r>
              <a:rPr lang="en-US" dirty="0"/>
              <a:t>Speaking of the Ethiopian eunuch:  “So Philip ran to him, and heard him reading the prophet Isaiah, and said, “Do you understand what you are reading?”  And he said, “How can I, unless someone guides me?....Then Philip opened his mouth, and </a:t>
            </a:r>
            <a:r>
              <a:rPr lang="en-US" b="1" i="1" dirty="0">
                <a:solidFill>
                  <a:srgbClr val="00B0F0"/>
                </a:solidFill>
              </a:rPr>
              <a:t>beginning at this Scripture [Isa 53:7,8], preached Jesus to him</a:t>
            </a:r>
            <a:r>
              <a:rPr lang="en-US" dirty="0"/>
              <a:t>.”</a:t>
            </a:r>
          </a:p>
        </p:txBody>
      </p:sp>
    </p:spTree>
    <p:extLst>
      <p:ext uri="{BB962C8B-B14F-4D97-AF65-F5344CB8AC3E}">
        <p14:creationId xmlns:p14="http://schemas.microsoft.com/office/powerpoint/2010/main" val="27861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965B-3D51-4999-976E-17DE3A97A9E3}"/>
              </a:ext>
            </a:extLst>
          </p:cNvPr>
          <p:cNvSpPr>
            <a:spLocks noGrp="1"/>
          </p:cNvSpPr>
          <p:nvPr>
            <p:ph type="title"/>
          </p:nvPr>
        </p:nvSpPr>
        <p:spPr>
          <a:xfrm>
            <a:off x="457200" y="20715"/>
            <a:ext cx="8229600" cy="1143000"/>
          </a:xfrm>
        </p:spPr>
        <p:txBody>
          <a:bodyPr>
            <a:normAutofit fontScale="90000"/>
          </a:bodyPr>
          <a:lstStyle/>
          <a:p>
            <a:r>
              <a:rPr lang="en-US" dirty="0"/>
              <a:t>Prophecies to Confirm the Gospel (1)</a:t>
            </a:r>
          </a:p>
        </p:txBody>
      </p:sp>
      <p:sp>
        <p:nvSpPr>
          <p:cNvPr id="3" name="Content Placeholder 2">
            <a:extLst>
              <a:ext uri="{FF2B5EF4-FFF2-40B4-BE49-F238E27FC236}">
                <a16:creationId xmlns:a16="http://schemas.microsoft.com/office/drawing/2014/main" id="{97F0D8DD-D24B-4E41-8F57-92992C5738A5}"/>
              </a:ext>
            </a:extLst>
          </p:cNvPr>
          <p:cNvSpPr>
            <a:spLocks noGrp="1"/>
          </p:cNvSpPr>
          <p:nvPr>
            <p:ph idx="1"/>
          </p:nvPr>
        </p:nvSpPr>
        <p:spPr>
          <a:xfrm>
            <a:off x="472736" y="1166018"/>
            <a:ext cx="8229600" cy="5671267"/>
          </a:xfrm>
        </p:spPr>
        <p:txBody>
          <a:bodyPr>
            <a:normAutofit fontScale="77500" lnSpcReduction="20000"/>
          </a:bodyPr>
          <a:lstStyle/>
          <a:p>
            <a:r>
              <a:rPr lang="en-US" dirty="0"/>
              <a:t>Matt 5:17</a:t>
            </a:r>
          </a:p>
          <a:p>
            <a:pPr lvl="1"/>
            <a:r>
              <a:rPr lang="en-US" dirty="0"/>
              <a:t>Jesus:  “Do not think that I came to destroy the Law of the Prophets.  </a:t>
            </a:r>
            <a:r>
              <a:rPr lang="en-US" b="1" i="1" dirty="0">
                <a:solidFill>
                  <a:srgbClr val="00B0F0"/>
                </a:solidFill>
              </a:rPr>
              <a:t>I did not come to destroy but to fulfill</a:t>
            </a:r>
            <a:r>
              <a:rPr lang="en-US" dirty="0"/>
              <a:t>.”</a:t>
            </a:r>
          </a:p>
          <a:p>
            <a:endParaRPr lang="en-US" dirty="0"/>
          </a:p>
          <a:p>
            <a:r>
              <a:rPr lang="en-US" dirty="0"/>
              <a:t>Luke 24:44</a:t>
            </a:r>
          </a:p>
          <a:p>
            <a:pPr lvl="1"/>
            <a:r>
              <a:rPr lang="en-US" dirty="0"/>
              <a:t>Jesus:  “These are the words which I spoke to you while I was still with you, that </a:t>
            </a:r>
            <a:r>
              <a:rPr lang="en-US" b="1" i="1" dirty="0">
                <a:solidFill>
                  <a:srgbClr val="00B0F0"/>
                </a:solidFill>
              </a:rPr>
              <a:t>all things must be fulfilled </a:t>
            </a:r>
            <a:r>
              <a:rPr lang="en-US" dirty="0"/>
              <a:t>which were written in the Law of Moses and the Prophets and the Psalms concerning Me.”</a:t>
            </a:r>
          </a:p>
          <a:p>
            <a:endParaRPr lang="en-US" dirty="0"/>
          </a:p>
          <a:p>
            <a:r>
              <a:rPr lang="en-US" dirty="0"/>
              <a:t>Matt 1:22</a:t>
            </a:r>
          </a:p>
          <a:p>
            <a:pPr lvl="1"/>
            <a:r>
              <a:rPr lang="en-US" dirty="0"/>
              <a:t>So </a:t>
            </a:r>
            <a:r>
              <a:rPr lang="en-US" b="1" i="1" dirty="0">
                <a:solidFill>
                  <a:srgbClr val="00B0F0"/>
                </a:solidFill>
              </a:rPr>
              <a:t>all this was done that it might be fulfilled </a:t>
            </a:r>
            <a:r>
              <a:rPr lang="en-US" dirty="0"/>
              <a:t>which was spoken by the Lord through the prophet…</a:t>
            </a:r>
          </a:p>
          <a:p>
            <a:endParaRPr lang="en-US" dirty="0"/>
          </a:p>
          <a:p>
            <a:r>
              <a:rPr lang="en-US" dirty="0"/>
              <a:t>Matt 26:52-54</a:t>
            </a:r>
          </a:p>
          <a:p>
            <a:pPr lvl="1"/>
            <a:r>
              <a:rPr lang="en-US" dirty="0"/>
              <a:t>Jesus:  “Put your sword in its place….</a:t>
            </a:r>
            <a:r>
              <a:rPr lang="en-US" b="1" i="1" dirty="0">
                <a:solidFill>
                  <a:srgbClr val="00B0F0"/>
                </a:solidFill>
              </a:rPr>
              <a:t>How then could the Scriptures be fulfilled</a:t>
            </a:r>
            <a:r>
              <a:rPr lang="en-US" dirty="0"/>
              <a:t>, that it must happen thus?</a:t>
            </a:r>
          </a:p>
          <a:p>
            <a:endParaRPr lang="en-US" dirty="0"/>
          </a:p>
        </p:txBody>
      </p:sp>
    </p:spTree>
    <p:extLst>
      <p:ext uri="{BB962C8B-B14F-4D97-AF65-F5344CB8AC3E}">
        <p14:creationId xmlns:p14="http://schemas.microsoft.com/office/powerpoint/2010/main" val="40505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965B-3D51-4999-976E-17DE3A97A9E3}"/>
              </a:ext>
            </a:extLst>
          </p:cNvPr>
          <p:cNvSpPr>
            <a:spLocks noGrp="1"/>
          </p:cNvSpPr>
          <p:nvPr>
            <p:ph type="title"/>
          </p:nvPr>
        </p:nvSpPr>
        <p:spPr>
          <a:xfrm>
            <a:off x="457200" y="20715"/>
            <a:ext cx="8229600" cy="1143000"/>
          </a:xfrm>
        </p:spPr>
        <p:txBody>
          <a:bodyPr>
            <a:normAutofit fontScale="90000"/>
          </a:bodyPr>
          <a:lstStyle/>
          <a:p>
            <a:r>
              <a:rPr lang="en-US" dirty="0"/>
              <a:t>Prophecies to Confirm the Gospel (2)</a:t>
            </a:r>
          </a:p>
        </p:txBody>
      </p:sp>
      <p:sp>
        <p:nvSpPr>
          <p:cNvPr id="3" name="Content Placeholder 2">
            <a:extLst>
              <a:ext uri="{FF2B5EF4-FFF2-40B4-BE49-F238E27FC236}">
                <a16:creationId xmlns:a16="http://schemas.microsoft.com/office/drawing/2014/main" id="{97F0D8DD-D24B-4E41-8F57-92992C5738A5}"/>
              </a:ext>
            </a:extLst>
          </p:cNvPr>
          <p:cNvSpPr>
            <a:spLocks noGrp="1"/>
          </p:cNvSpPr>
          <p:nvPr>
            <p:ph idx="1"/>
          </p:nvPr>
        </p:nvSpPr>
        <p:spPr>
          <a:xfrm>
            <a:off x="472736" y="1166018"/>
            <a:ext cx="8229600" cy="4525963"/>
          </a:xfrm>
        </p:spPr>
        <p:txBody>
          <a:bodyPr>
            <a:normAutofit fontScale="70000" lnSpcReduction="20000"/>
          </a:bodyPr>
          <a:lstStyle/>
          <a:p>
            <a:r>
              <a:rPr lang="en-US" dirty="0"/>
              <a:t>Isaiah 53:4-5</a:t>
            </a:r>
          </a:p>
          <a:p>
            <a:pPr lvl="1"/>
            <a:r>
              <a:rPr lang="en-US" dirty="0"/>
              <a:t>Speaking of Jesus:  “Surely He has borne our griefs and carried our sorrows….But He was wounded for our transgressions, He was bruised for our iniquities; The chastisement for our peace was upon Him, and by His stripes we are healed.”</a:t>
            </a:r>
          </a:p>
          <a:p>
            <a:endParaRPr lang="en-US" dirty="0"/>
          </a:p>
          <a:p>
            <a:r>
              <a:rPr lang="en-US" dirty="0"/>
              <a:t>Acts 3:18</a:t>
            </a:r>
          </a:p>
          <a:p>
            <a:pPr lvl="1"/>
            <a:r>
              <a:rPr lang="en-US" dirty="0"/>
              <a:t>Peter:  “But those things which God foretold by the mouth of all His prophets, that the Christ would suffer, He has thus fulfilled.”</a:t>
            </a:r>
          </a:p>
          <a:p>
            <a:endParaRPr lang="en-US" dirty="0"/>
          </a:p>
          <a:p>
            <a:r>
              <a:rPr lang="en-US" dirty="0"/>
              <a:t>Daniel 2:44</a:t>
            </a:r>
          </a:p>
          <a:p>
            <a:pPr lvl="1"/>
            <a:r>
              <a:rPr lang="en-US" dirty="0"/>
              <a:t>Daniel:  “And in the days of these kings [Rome] the God of heaven will set up a kingdom which shall never be destroyed [the church].”</a:t>
            </a:r>
          </a:p>
          <a:p>
            <a:pPr lvl="1"/>
            <a:endParaRPr lang="en-US" dirty="0"/>
          </a:p>
          <a:p>
            <a:endParaRPr lang="en-US" dirty="0"/>
          </a:p>
        </p:txBody>
      </p:sp>
    </p:spTree>
    <p:extLst>
      <p:ext uri="{BB962C8B-B14F-4D97-AF65-F5344CB8AC3E}">
        <p14:creationId xmlns:p14="http://schemas.microsoft.com/office/powerpoint/2010/main" val="28787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1ACB-BE2B-43E2-8B35-B5699CD4DC4C}"/>
              </a:ext>
            </a:extLst>
          </p:cNvPr>
          <p:cNvSpPr>
            <a:spLocks noGrp="1"/>
          </p:cNvSpPr>
          <p:nvPr>
            <p:ph type="title"/>
          </p:nvPr>
        </p:nvSpPr>
        <p:spPr>
          <a:xfrm>
            <a:off x="457200" y="65103"/>
            <a:ext cx="8229600" cy="1143000"/>
          </a:xfrm>
        </p:spPr>
        <p:txBody>
          <a:bodyPr/>
          <a:lstStyle/>
          <a:p>
            <a:r>
              <a:rPr lang="en-US" dirty="0"/>
              <a:t>Examples for Us (1)</a:t>
            </a:r>
          </a:p>
        </p:txBody>
      </p:sp>
      <p:sp>
        <p:nvSpPr>
          <p:cNvPr id="3" name="Content Placeholder 2">
            <a:extLst>
              <a:ext uri="{FF2B5EF4-FFF2-40B4-BE49-F238E27FC236}">
                <a16:creationId xmlns:a16="http://schemas.microsoft.com/office/drawing/2014/main" id="{765603E1-76D1-4C2E-8009-63EA5254613A}"/>
              </a:ext>
            </a:extLst>
          </p:cNvPr>
          <p:cNvSpPr>
            <a:spLocks noGrp="1"/>
          </p:cNvSpPr>
          <p:nvPr>
            <p:ph idx="1"/>
          </p:nvPr>
        </p:nvSpPr>
        <p:spPr>
          <a:xfrm>
            <a:off x="457200" y="1208102"/>
            <a:ext cx="8229600" cy="5649897"/>
          </a:xfrm>
        </p:spPr>
        <p:txBody>
          <a:bodyPr>
            <a:normAutofit fontScale="77500" lnSpcReduction="20000"/>
          </a:bodyPr>
          <a:lstStyle/>
          <a:p>
            <a:r>
              <a:rPr lang="en-US" dirty="0"/>
              <a:t>James 5:10-11a</a:t>
            </a:r>
          </a:p>
          <a:p>
            <a:pPr lvl="1"/>
            <a:r>
              <a:rPr lang="en-US" dirty="0"/>
              <a:t>“My brethren, </a:t>
            </a:r>
            <a:r>
              <a:rPr lang="en-US" b="1" i="1" dirty="0">
                <a:solidFill>
                  <a:srgbClr val="00B0F0"/>
                </a:solidFill>
              </a:rPr>
              <a:t>take the prophets, who spoke in the name of the Lord, as an example of suffering and patience</a:t>
            </a:r>
            <a:r>
              <a:rPr lang="en-US" dirty="0"/>
              <a:t>.  Indeed we count them blessed who endure.”</a:t>
            </a:r>
          </a:p>
          <a:p>
            <a:endParaRPr lang="en-US" dirty="0"/>
          </a:p>
          <a:p>
            <a:r>
              <a:rPr lang="en-US" dirty="0"/>
              <a:t>Jude 7</a:t>
            </a:r>
          </a:p>
          <a:p>
            <a:pPr lvl="1"/>
            <a:r>
              <a:rPr lang="en-US" dirty="0"/>
              <a:t>“As </a:t>
            </a:r>
            <a:r>
              <a:rPr lang="en-US" b="1" i="1" dirty="0">
                <a:solidFill>
                  <a:srgbClr val="00B0F0"/>
                </a:solidFill>
              </a:rPr>
              <a:t>Sodom and Gomorrah</a:t>
            </a:r>
            <a:r>
              <a:rPr lang="en-US" dirty="0"/>
              <a:t>….having given themselves over to sexual immorality and gone after strange flesh, </a:t>
            </a:r>
            <a:r>
              <a:rPr lang="en-US" b="1" i="1" dirty="0">
                <a:solidFill>
                  <a:srgbClr val="00B0F0"/>
                </a:solidFill>
              </a:rPr>
              <a:t>are set forth as an example</a:t>
            </a:r>
            <a:r>
              <a:rPr lang="en-US" dirty="0"/>
              <a:t>, suffering the vengeance of eternal fire.”</a:t>
            </a:r>
          </a:p>
          <a:p>
            <a:endParaRPr lang="en-US" dirty="0"/>
          </a:p>
          <a:p>
            <a:r>
              <a:rPr lang="en-US" dirty="0"/>
              <a:t>1 Corinthians 10:6-11</a:t>
            </a:r>
          </a:p>
          <a:p>
            <a:pPr lvl="1"/>
            <a:r>
              <a:rPr lang="en-US" dirty="0"/>
              <a:t>“</a:t>
            </a:r>
            <a:r>
              <a:rPr lang="en-US" b="1" i="1" dirty="0">
                <a:solidFill>
                  <a:srgbClr val="00B0F0"/>
                </a:solidFill>
              </a:rPr>
              <a:t>Now these things became our examples</a:t>
            </a:r>
            <a:r>
              <a:rPr lang="en-US" dirty="0"/>
              <a:t>, to the intent that we should not lust after evil things as they also lusted.  And do not become idolaters as were some of them….Nor let us commit sexual immorality, as some of them did….nor let us tempt Christ, as some of them also tempted….nor complain, as some of them….Now all these things happened to them as examples, and they were written for our admonition.”</a:t>
            </a:r>
          </a:p>
        </p:txBody>
      </p:sp>
    </p:spTree>
    <p:extLst>
      <p:ext uri="{BB962C8B-B14F-4D97-AF65-F5344CB8AC3E}">
        <p14:creationId xmlns:p14="http://schemas.microsoft.com/office/powerpoint/2010/main" val="22781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1ACB-BE2B-43E2-8B35-B5699CD4DC4C}"/>
              </a:ext>
            </a:extLst>
          </p:cNvPr>
          <p:cNvSpPr>
            <a:spLocks noGrp="1"/>
          </p:cNvSpPr>
          <p:nvPr>
            <p:ph type="title"/>
          </p:nvPr>
        </p:nvSpPr>
        <p:spPr>
          <a:xfrm>
            <a:off x="457200" y="29592"/>
            <a:ext cx="8229600" cy="1143000"/>
          </a:xfrm>
        </p:spPr>
        <p:txBody>
          <a:bodyPr/>
          <a:lstStyle/>
          <a:p>
            <a:r>
              <a:rPr lang="en-US" dirty="0"/>
              <a:t>Examples for Us (2)</a:t>
            </a:r>
          </a:p>
        </p:txBody>
      </p:sp>
      <p:sp>
        <p:nvSpPr>
          <p:cNvPr id="3" name="Content Placeholder 2">
            <a:extLst>
              <a:ext uri="{FF2B5EF4-FFF2-40B4-BE49-F238E27FC236}">
                <a16:creationId xmlns:a16="http://schemas.microsoft.com/office/drawing/2014/main" id="{765603E1-76D1-4C2E-8009-63EA5254613A}"/>
              </a:ext>
            </a:extLst>
          </p:cNvPr>
          <p:cNvSpPr>
            <a:spLocks noGrp="1"/>
          </p:cNvSpPr>
          <p:nvPr>
            <p:ph idx="1"/>
          </p:nvPr>
        </p:nvSpPr>
        <p:spPr>
          <a:xfrm>
            <a:off x="457200" y="1371600"/>
            <a:ext cx="8229600" cy="4525963"/>
          </a:xfrm>
        </p:spPr>
        <p:txBody>
          <a:bodyPr>
            <a:normAutofit fontScale="92500" lnSpcReduction="20000"/>
          </a:bodyPr>
          <a:lstStyle/>
          <a:p>
            <a:r>
              <a:rPr lang="en-US" dirty="0"/>
              <a:t>David – A man after God’s own heart</a:t>
            </a:r>
          </a:p>
          <a:p>
            <a:endParaRPr lang="en-US" dirty="0"/>
          </a:p>
          <a:p>
            <a:r>
              <a:rPr lang="en-US" dirty="0"/>
              <a:t>Ezekiel – Sent as a watchman to warn others</a:t>
            </a:r>
          </a:p>
          <a:p>
            <a:endParaRPr lang="en-US" dirty="0"/>
          </a:p>
          <a:p>
            <a:r>
              <a:rPr lang="en-US" dirty="0"/>
              <a:t>Zedekiah – Wouldn’t listen to God’s word via Jeremiah</a:t>
            </a:r>
          </a:p>
          <a:p>
            <a:endParaRPr lang="en-US" dirty="0"/>
          </a:p>
          <a:p>
            <a:r>
              <a:rPr lang="en-US" dirty="0"/>
              <a:t>Jonah – Ran away from his duty to God</a:t>
            </a:r>
          </a:p>
          <a:p>
            <a:endParaRPr lang="en-US" dirty="0"/>
          </a:p>
          <a:p>
            <a:r>
              <a:rPr lang="en-US" dirty="0"/>
              <a:t>Daniel – Would not defile himself</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077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EDCD-C66E-4A56-BB5C-96EE8D488364}"/>
              </a:ext>
            </a:extLst>
          </p:cNvPr>
          <p:cNvSpPr>
            <a:spLocks noGrp="1"/>
          </p:cNvSpPr>
          <p:nvPr>
            <p:ph type="title"/>
          </p:nvPr>
        </p:nvSpPr>
        <p:spPr>
          <a:xfrm>
            <a:off x="457200" y="20715"/>
            <a:ext cx="8229600" cy="1143000"/>
          </a:xfrm>
        </p:spPr>
        <p:txBody>
          <a:bodyPr/>
          <a:lstStyle/>
          <a:p>
            <a:r>
              <a:rPr lang="en-US" dirty="0"/>
              <a:t>Nature and Expectations of God</a:t>
            </a:r>
          </a:p>
        </p:txBody>
      </p:sp>
      <p:sp>
        <p:nvSpPr>
          <p:cNvPr id="3" name="Content Placeholder 2">
            <a:extLst>
              <a:ext uri="{FF2B5EF4-FFF2-40B4-BE49-F238E27FC236}">
                <a16:creationId xmlns:a16="http://schemas.microsoft.com/office/drawing/2014/main" id="{90E63C6B-362C-492D-9A75-03752525BD68}"/>
              </a:ext>
            </a:extLst>
          </p:cNvPr>
          <p:cNvSpPr>
            <a:spLocks noGrp="1"/>
          </p:cNvSpPr>
          <p:nvPr>
            <p:ph idx="1"/>
          </p:nvPr>
        </p:nvSpPr>
        <p:spPr>
          <a:xfrm>
            <a:off x="457200" y="1166018"/>
            <a:ext cx="8229600" cy="5671267"/>
          </a:xfrm>
        </p:spPr>
        <p:txBody>
          <a:bodyPr>
            <a:normAutofit fontScale="85000" lnSpcReduction="20000"/>
          </a:bodyPr>
          <a:lstStyle/>
          <a:p>
            <a:r>
              <a:rPr lang="en-US" dirty="0"/>
              <a:t>Psalms 33:8-9a</a:t>
            </a:r>
          </a:p>
          <a:p>
            <a:pPr lvl="1"/>
            <a:r>
              <a:rPr lang="en-US" dirty="0"/>
              <a:t>“Let all the earth fear the Lord; Let all the inhabitants of the world stand in awe of Him.  </a:t>
            </a:r>
            <a:r>
              <a:rPr lang="en-US" b="1" i="1" dirty="0">
                <a:solidFill>
                  <a:srgbClr val="00B0F0"/>
                </a:solidFill>
              </a:rPr>
              <a:t>For He spoke, and it was done; He commanded, and it stood fast</a:t>
            </a:r>
            <a:r>
              <a:rPr lang="en-US" dirty="0"/>
              <a:t>.”</a:t>
            </a:r>
          </a:p>
          <a:p>
            <a:endParaRPr lang="en-US" dirty="0"/>
          </a:p>
          <a:p>
            <a:r>
              <a:rPr lang="en-US" dirty="0"/>
              <a:t>Exodus 20:4-5</a:t>
            </a:r>
          </a:p>
          <a:p>
            <a:pPr lvl="1"/>
            <a:r>
              <a:rPr lang="en-US" dirty="0"/>
              <a:t>“You shall not make for yourself a carved image….you shall not bow down to them nor serve them.  For I, the Lord your God, am a </a:t>
            </a:r>
            <a:r>
              <a:rPr lang="en-US" b="1" i="1" dirty="0">
                <a:solidFill>
                  <a:srgbClr val="00B0F0"/>
                </a:solidFill>
              </a:rPr>
              <a:t>jealous</a:t>
            </a:r>
            <a:r>
              <a:rPr lang="en-US" dirty="0"/>
              <a:t> God”</a:t>
            </a:r>
          </a:p>
          <a:p>
            <a:endParaRPr lang="en-US" dirty="0"/>
          </a:p>
          <a:p>
            <a:r>
              <a:rPr lang="en-US" dirty="0"/>
              <a:t>2 Kings 17:22-23</a:t>
            </a:r>
          </a:p>
          <a:p>
            <a:pPr lvl="1"/>
            <a:r>
              <a:rPr lang="en-US" dirty="0"/>
              <a:t>“For the children of Israel walked in all the sins of Jeroboam which he did; they did not depart from them, until </a:t>
            </a:r>
            <a:r>
              <a:rPr lang="en-US" b="1" i="1" dirty="0">
                <a:solidFill>
                  <a:srgbClr val="00B0F0"/>
                </a:solidFill>
              </a:rPr>
              <a:t>the Lord removed Israel out of His sight, as He had said by all His servants the prophets</a:t>
            </a:r>
            <a:r>
              <a:rPr lang="en-US" dirty="0"/>
              <a:t>.”</a:t>
            </a:r>
          </a:p>
          <a:p>
            <a:pPr lvl="1"/>
            <a:endParaRPr lang="en-US" dirty="0"/>
          </a:p>
          <a:p>
            <a:endParaRPr lang="en-US" dirty="0"/>
          </a:p>
        </p:txBody>
      </p:sp>
    </p:spTree>
    <p:extLst>
      <p:ext uri="{BB962C8B-B14F-4D97-AF65-F5344CB8AC3E}">
        <p14:creationId xmlns:p14="http://schemas.microsoft.com/office/powerpoint/2010/main" val="264016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7150</TotalTime>
  <Words>1349</Words>
  <Application>Microsoft Office PowerPoint</Application>
  <PresentationFormat>On-screen Show (4:3)</PresentationFormat>
  <Paragraphs>195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Topics</vt:lpstr>
      <vt:lpstr>Why Study the Old Testament?</vt:lpstr>
      <vt:lpstr>Leads Us to Christ</vt:lpstr>
      <vt:lpstr>Prophecies to Confirm the Gospel (1)</vt:lpstr>
      <vt:lpstr>Prophecies to Confirm the Gospel (2)</vt:lpstr>
      <vt:lpstr>Examples for Us (1)</vt:lpstr>
      <vt:lpstr>Examples for Us (2)</vt:lpstr>
      <vt:lpstr>Nature and Expectations of God</vt:lpstr>
      <vt:lpstr>Nature and Expectations of God</vt:lpstr>
      <vt:lpstr>Historical Perspective</vt:lpstr>
      <vt:lpstr>Power Verses from the Old Testament</vt:lpstr>
      <vt:lpstr>Theme of the Study</vt:lpstr>
      <vt:lpstr>Structure of the Old Testament</vt:lpstr>
      <vt:lpstr>Summary of OT Bible Chronology (In Round Numbers)</vt:lpstr>
      <vt:lpstr>PowerPoint Presentation</vt:lpstr>
      <vt:lpstr>Closing Items</vt:lpstr>
      <vt:lpstr>Next Sunday’s Class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Robert McDonald</cp:lastModifiedBy>
  <cp:revision>74</cp:revision>
  <dcterms:created xsi:type="dcterms:W3CDTF">2015-10-04T02:44:57Z</dcterms:created>
  <dcterms:modified xsi:type="dcterms:W3CDTF">2021-12-01T12:55:36Z</dcterms:modified>
</cp:coreProperties>
</file>